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5" r:id="rId3"/>
    <p:sldId id="267" r:id="rId4"/>
    <p:sldId id="257" r:id="rId5"/>
    <p:sldId id="268" r:id="rId6"/>
    <p:sldId id="258" r:id="rId7"/>
    <p:sldId id="269" r:id="rId8"/>
    <p:sldId id="259" r:id="rId9"/>
    <p:sldId id="270" r:id="rId10"/>
    <p:sldId id="260" r:id="rId11"/>
    <p:sldId id="271" r:id="rId12"/>
    <p:sldId id="264" r:id="rId13"/>
    <p:sldId id="272" r:id="rId14"/>
    <p:sldId id="261" r:id="rId15"/>
    <p:sldId id="273" r:id="rId16"/>
    <p:sldId id="262" r:id="rId17"/>
    <p:sldId id="274" r:id="rId18"/>
    <p:sldId id="266" r:id="rId19"/>
    <p:sldId id="275" r:id="rId20"/>
    <p:sldId id="276" r:id="rId21"/>
    <p:sldId id="277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23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3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6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2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1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3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1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1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7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8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20D6-A440-4947-B1EA-554F5BB0363E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B136-F651-498F-BF94-6A5F6EC75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7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5148064" cy="66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28575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92" y="7988"/>
            <a:ext cx="33666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20850"/>
            <a:ext cx="7772400" cy="18431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Отгадай загадки, </a:t>
            </a:r>
            <a:br>
              <a:rPr lang="ru-RU" b="1" dirty="0" smtClean="0"/>
            </a:br>
            <a:r>
              <a:rPr lang="ru-RU" b="1" dirty="0" smtClean="0"/>
              <a:t>в отгадках  </a:t>
            </a:r>
            <a:r>
              <a:rPr lang="ru-RU" b="1" dirty="0"/>
              <a:t>у</a:t>
            </a:r>
            <a:r>
              <a:rPr lang="ru-RU" b="1" dirty="0" smtClean="0"/>
              <a:t> которых «растёт» ель.</a:t>
            </a:r>
            <a:endParaRPr lang="ru-RU" b="1" dirty="0"/>
          </a:p>
        </p:txBody>
      </p:sp>
      <p:pic>
        <p:nvPicPr>
          <p:cNvPr id="22533" name="Picture 5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28468"/>
            <a:ext cx="1428750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9099" y="5034385"/>
            <a:ext cx="4645802" cy="18288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Со звонком он в зал придёт</a:t>
            </a:r>
          </a:p>
          <a:p>
            <a:pPr marL="0" indent="0">
              <a:buNone/>
            </a:pPr>
            <a:r>
              <a:rPr lang="ru-RU" dirty="0" smtClean="0"/>
              <a:t>Место нужно займёт.</a:t>
            </a:r>
          </a:p>
          <a:p>
            <a:pPr marL="0" indent="0">
              <a:buNone/>
            </a:pPr>
            <a:r>
              <a:rPr lang="ru-RU" dirty="0" smtClean="0"/>
              <a:t>Посмотрев спектакль хороший,</a:t>
            </a:r>
          </a:p>
          <a:p>
            <a:pPr marL="0" indent="0">
              <a:buNone/>
            </a:pPr>
            <a:r>
              <a:rPr lang="ru-RU" dirty="0" smtClean="0"/>
              <a:t>Он похлопает в ладоши.</a:t>
            </a:r>
            <a:endParaRPr lang="ru-RU" dirty="0"/>
          </a:p>
        </p:txBody>
      </p:sp>
      <p:pic>
        <p:nvPicPr>
          <p:cNvPr id="4099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44" y="5517232"/>
            <a:ext cx="1041101" cy="13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41545"/>
              </p:ext>
            </p:extLst>
          </p:nvPr>
        </p:nvGraphicFramePr>
        <p:xfrm>
          <a:off x="611560" y="980728"/>
          <a:ext cx="4293438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21030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5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"/>
          <a:stretch/>
        </p:blipFill>
        <p:spPr bwMode="auto">
          <a:xfrm>
            <a:off x="107504" y="31669"/>
            <a:ext cx="8928992" cy="682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9099" y="5034385"/>
            <a:ext cx="4645802" cy="18288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Со звонком он в зал придёт</a:t>
            </a:r>
          </a:p>
          <a:p>
            <a:pPr marL="0" indent="0">
              <a:buNone/>
            </a:pPr>
            <a:r>
              <a:rPr lang="ru-RU" dirty="0" smtClean="0"/>
              <a:t>Место нужно займёт.</a:t>
            </a:r>
          </a:p>
          <a:p>
            <a:pPr marL="0" indent="0">
              <a:buNone/>
            </a:pPr>
            <a:r>
              <a:rPr lang="ru-RU" dirty="0" smtClean="0"/>
              <a:t>Посмотрев спектакль хороший,</a:t>
            </a:r>
          </a:p>
          <a:p>
            <a:pPr marL="0" indent="0">
              <a:buNone/>
            </a:pPr>
            <a:r>
              <a:rPr lang="ru-RU" dirty="0" smtClean="0"/>
              <a:t>Он похлопает в ладоши.</a:t>
            </a:r>
            <a:endParaRPr lang="ru-RU" dirty="0"/>
          </a:p>
        </p:txBody>
      </p:sp>
      <p:pic>
        <p:nvPicPr>
          <p:cNvPr id="4099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44" y="5517232"/>
            <a:ext cx="1041101" cy="13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68217"/>
              </p:ext>
            </p:extLst>
          </p:nvPr>
        </p:nvGraphicFramePr>
        <p:xfrm>
          <a:off x="278562" y="332656"/>
          <a:ext cx="4293438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2103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р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и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11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422" y="5017919"/>
            <a:ext cx="5151611" cy="184008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Что копали из земли, Жарили, варили?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Что в золе мы испекли, Ели и хвалили. </a:t>
            </a:r>
            <a:endParaRPr lang="ru-RU" dirty="0"/>
          </a:p>
        </p:txBody>
      </p:sp>
      <p:pic>
        <p:nvPicPr>
          <p:cNvPr id="7171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14" y="4581128"/>
            <a:ext cx="1800511" cy="23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10279"/>
              </p:ext>
            </p:extLst>
          </p:nvPr>
        </p:nvGraphicFramePr>
        <p:xfrm>
          <a:off x="467544" y="1052736"/>
          <a:ext cx="5698980" cy="964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220"/>
                <a:gridCol w="633220"/>
                <a:gridCol w="633220"/>
                <a:gridCol w="633220"/>
                <a:gridCol w="633220"/>
                <a:gridCol w="633220"/>
                <a:gridCol w="633220"/>
                <a:gridCol w="633220"/>
                <a:gridCol w="633220"/>
              </a:tblGrid>
              <a:tr h="964704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6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5" y="188640"/>
            <a:ext cx="8676456" cy="649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422" y="5017919"/>
            <a:ext cx="5151611" cy="184008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Что копали из земли, Жарили, варили?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Что в золе мы испекли, Ели и хвалили. </a:t>
            </a:r>
            <a:endParaRPr lang="ru-RU" dirty="0"/>
          </a:p>
        </p:txBody>
      </p:sp>
      <p:pic>
        <p:nvPicPr>
          <p:cNvPr id="7171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14" y="4581128"/>
            <a:ext cx="1800511" cy="23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08201"/>
              </p:ext>
            </p:extLst>
          </p:nvPr>
        </p:nvGraphicFramePr>
        <p:xfrm>
          <a:off x="539552" y="548680"/>
          <a:ext cx="5698980" cy="964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220"/>
                <a:gridCol w="633220"/>
                <a:gridCol w="633220"/>
                <a:gridCol w="633220"/>
                <a:gridCol w="633220"/>
                <a:gridCol w="633220"/>
                <a:gridCol w="633220"/>
                <a:gridCol w="633220"/>
                <a:gridCol w="633220"/>
              </a:tblGrid>
              <a:tr h="96470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к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а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р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о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ф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439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429000"/>
            <a:ext cx="3707904" cy="25922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Когда на улице метель,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 Когда на улице капель,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 Идем мы дружно в школу. Он старый мой знакомый. 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На моей спине сидит, 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А внутри себя хранит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 Тетрадки, книжки, акварель.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 Он называется…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123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24" y="260648"/>
            <a:ext cx="1718076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34119"/>
              </p:ext>
            </p:extLst>
          </p:nvPr>
        </p:nvGraphicFramePr>
        <p:xfrm>
          <a:off x="539552" y="737483"/>
          <a:ext cx="5688632" cy="995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079"/>
                <a:gridCol w="711079"/>
                <a:gridCol w="711079"/>
                <a:gridCol w="711079"/>
                <a:gridCol w="711079"/>
                <a:gridCol w="711079"/>
                <a:gridCol w="711079"/>
                <a:gridCol w="711079"/>
              </a:tblGrid>
              <a:tr h="995784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7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r="10550"/>
          <a:stretch/>
        </p:blipFill>
        <p:spPr bwMode="auto">
          <a:xfrm>
            <a:off x="251520" y="1733267"/>
            <a:ext cx="3962648" cy="49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429000"/>
            <a:ext cx="3707904" cy="25922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Когда на улице метель,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 Когда на улице капель,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 Идем мы дружно в школу Он старый мой знакомый. 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На моей спине сидит, 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А внутри себя хранит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 Тетрадки, книжки, акварель.</a:t>
            </a:r>
          </a:p>
          <a:p>
            <a:pPr marL="0" indent="0">
              <a:buNone/>
            </a:pPr>
            <a:r>
              <a:rPr lang="ru-RU" sz="2000" b="1" i="0" dirty="0" smtClean="0">
                <a:solidFill>
                  <a:srgbClr val="383B3F"/>
                </a:solidFill>
                <a:effectLst/>
                <a:latin typeface="Arial"/>
              </a:rPr>
              <a:t> Он называется…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123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24" y="260648"/>
            <a:ext cx="1718076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202316"/>
              </p:ext>
            </p:extLst>
          </p:nvPr>
        </p:nvGraphicFramePr>
        <p:xfrm>
          <a:off x="539552" y="737483"/>
          <a:ext cx="5065760" cy="964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220"/>
                <a:gridCol w="633220"/>
                <a:gridCol w="633220"/>
                <a:gridCol w="633220"/>
                <a:gridCol w="633220"/>
                <a:gridCol w="633220"/>
                <a:gridCol w="633220"/>
                <a:gridCol w="633220"/>
              </a:tblGrid>
              <a:tr h="96470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о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р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ф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244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049912"/>
            <a:ext cx="6335712" cy="18080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i="0" dirty="0" smtClean="0">
                <a:solidFill>
                  <a:srgbClr val="474747"/>
                </a:solidFill>
                <a:effectLst/>
                <a:latin typeface="Helvetica Neue"/>
              </a:rPr>
              <a:t>Четыре крыла, а не птица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0" dirty="0" smtClean="0">
                <a:solidFill>
                  <a:srgbClr val="474747"/>
                </a:solidFill>
                <a:effectLst/>
                <a:latin typeface="Helvetica Neue"/>
              </a:rPr>
              <a:t>Крыльями машет, а не с места.</a:t>
            </a:r>
            <a:endParaRPr lang="ru-RU" sz="2800" b="1" dirty="0"/>
          </a:p>
        </p:txBody>
      </p:sp>
      <p:pic>
        <p:nvPicPr>
          <p:cNvPr id="6147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98" y="3019388"/>
            <a:ext cx="2097510" cy="26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07543"/>
              </p:ext>
            </p:extLst>
          </p:nvPr>
        </p:nvGraphicFramePr>
        <p:xfrm>
          <a:off x="3445020" y="260648"/>
          <a:ext cx="5519472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934"/>
                <a:gridCol w="689934"/>
                <a:gridCol w="689934"/>
                <a:gridCol w="689934"/>
                <a:gridCol w="689934"/>
                <a:gridCol w="689934"/>
                <a:gridCol w="689934"/>
                <a:gridCol w="689934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8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02088" cy="46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072112"/>
            <a:ext cx="6335712" cy="18080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i="0" dirty="0" smtClean="0">
                <a:solidFill>
                  <a:srgbClr val="474747"/>
                </a:solidFill>
                <a:effectLst/>
                <a:latin typeface="Helvetica Neue"/>
              </a:rPr>
              <a:t>Четыре крыла, а не птица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0" dirty="0" smtClean="0">
                <a:solidFill>
                  <a:srgbClr val="474747"/>
                </a:solidFill>
                <a:effectLst/>
                <a:latin typeface="Helvetica Neue"/>
              </a:rPr>
              <a:t>Крыльями машет, а не с места.</a:t>
            </a:r>
            <a:endParaRPr lang="ru-RU" sz="2800" b="1" dirty="0"/>
          </a:p>
        </p:txBody>
      </p:sp>
      <p:pic>
        <p:nvPicPr>
          <p:cNvPr id="6147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66195"/>
            <a:ext cx="2097510" cy="26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01929"/>
              </p:ext>
            </p:extLst>
          </p:nvPr>
        </p:nvGraphicFramePr>
        <p:xfrm>
          <a:off x="3445020" y="260648"/>
          <a:ext cx="5519472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934"/>
                <a:gridCol w="689934"/>
                <a:gridCol w="689934"/>
                <a:gridCol w="689934"/>
                <a:gridCol w="689934"/>
                <a:gridCol w="689934"/>
                <a:gridCol w="689934"/>
                <a:gridCol w="689934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м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н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и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ц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а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083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4691020"/>
            <a:ext cx="6335712" cy="18080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i="0" dirty="0" smtClean="0">
                <a:solidFill>
                  <a:srgbClr val="1D2129"/>
                </a:solidFill>
                <a:effectLst/>
                <a:latin typeface="Helvetica Neue"/>
              </a:rPr>
              <a:t>На цветок, жужжа, садится,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0" dirty="0" smtClean="0">
                <a:solidFill>
                  <a:srgbClr val="1D2129"/>
                </a:solidFill>
                <a:effectLst/>
                <a:latin typeface="Helvetica Neue"/>
              </a:rPr>
              <a:t>Чтоб нектаром насладиться,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0" dirty="0" smtClean="0">
                <a:solidFill>
                  <a:srgbClr val="1D2129"/>
                </a:solidFill>
                <a:effectLst/>
                <a:latin typeface="Helvetica Neue"/>
              </a:rPr>
              <a:t>Он мохнатенький, как ель,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0" dirty="0" smtClean="0">
                <a:solidFill>
                  <a:srgbClr val="1D2129"/>
                </a:solidFill>
                <a:effectLst/>
                <a:latin typeface="Helvetica Neue"/>
              </a:rPr>
              <a:t>На пчелу похожий ...</a:t>
            </a:r>
            <a:endParaRPr lang="ru-RU" sz="2800" b="1" dirty="0"/>
          </a:p>
        </p:txBody>
      </p:sp>
      <p:pic>
        <p:nvPicPr>
          <p:cNvPr id="6147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66195"/>
            <a:ext cx="2097510" cy="26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93525"/>
              </p:ext>
            </p:extLst>
          </p:nvPr>
        </p:nvGraphicFramePr>
        <p:xfrm>
          <a:off x="4860032" y="476672"/>
          <a:ext cx="3431235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247"/>
                <a:gridCol w="686247"/>
                <a:gridCol w="686247"/>
                <a:gridCol w="686247"/>
                <a:gridCol w="686247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9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4691020"/>
            <a:ext cx="6335712" cy="18080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i="0" dirty="0" smtClean="0">
                <a:solidFill>
                  <a:srgbClr val="1D2129"/>
                </a:solidFill>
                <a:effectLst/>
                <a:latin typeface="Helvetica Neue"/>
              </a:rPr>
              <a:t>На цветок, жужжа, садится,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0" dirty="0" smtClean="0">
                <a:solidFill>
                  <a:srgbClr val="1D2129"/>
                </a:solidFill>
                <a:effectLst/>
                <a:latin typeface="Helvetica Neue"/>
              </a:rPr>
              <a:t>Чтоб нектаром насладиться,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0" dirty="0" smtClean="0">
                <a:solidFill>
                  <a:srgbClr val="1D2129"/>
                </a:solidFill>
                <a:effectLst/>
                <a:latin typeface="Helvetica Neue"/>
              </a:rPr>
              <a:t>Он мохнатенький, как ель,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0" dirty="0" smtClean="0">
                <a:solidFill>
                  <a:srgbClr val="1D2129"/>
                </a:solidFill>
                <a:effectLst/>
                <a:latin typeface="Helvetica Neue"/>
              </a:rPr>
              <a:t>На пчелу похожий ...</a:t>
            </a:r>
            <a:endParaRPr lang="ru-RU" sz="2800" b="1" dirty="0"/>
          </a:p>
        </p:txBody>
      </p:sp>
      <p:pic>
        <p:nvPicPr>
          <p:cNvPr id="6147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66195"/>
            <a:ext cx="2097510" cy="26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9666"/>
            <a:ext cx="5495900" cy="421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21008"/>
              </p:ext>
            </p:extLst>
          </p:nvPr>
        </p:nvGraphicFramePr>
        <p:xfrm>
          <a:off x="5160638" y="569666"/>
          <a:ext cx="3431235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247"/>
                <a:gridCol w="686247"/>
                <a:gridCol w="686247"/>
                <a:gridCol w="686247"/>
                <a:gridCol w="686247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ш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м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66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560" y="5232652"/>
            <a:ext cx="3923928" cy="1457077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Arial"/>
              </a:rPr>
              <a:t>Она под Новый год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Arial"/>
              </a:rPr>
              <a:t> В гости к нам придёт! Стройная, пушистая,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Arial"/>
              </a:rPr>
              <a:t>С огнями золотистыми.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77298"/>
              </p:ext>
            </p:extLst>
          </p:nvPr>
        </p:nvGraphicFramePr>
        <p:xfrm>
          <a:off x="4860032" y="1052736"/>
          <a:ext cx="3840087" cy="1023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029"/>
                <a:gridCol w="1280029"/>
                <a:gridCol w="1280029"/>
              </a:tblGrid>
              <a:tr h="1023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1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96531"/>
            <a:ext cx="6767760" cy="18080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i="0" dirty="0" smtClean="0">
                <a:solidFill>
                  <a:srgbClr val="333333"/>
                </a:solidFill>
                <a:effectLst/>
                <a:latin typeface="Verdana"/>
              </a:rPr>
              <a:t>Инструмент в руках умелых</a:t>
            </a:r>
          </a:p>
          <a:p>
            <a:pPr marL="0" indent="0">
              <a:buNone/>
            </a:pPr>
            <a:r>
              <a:rPr lang="ru-RU" sz="2800" b="1" i="0" dirty="0" smtClean="0">
                <a:solidFill>
                  <a:srgbClr val="333333"/>
                </a:solidFill>
                <a:effectLst/>
                <a:latin typeface="Verdana"/>
              </a:rPr>
              <a:t>Сто отверстий за день сделал.</a:t>
            </a:r>
          </a:p>
          <a:p>
            <a:pPr marL="0" indent="0">
              <a:buNone/>
            </a:pPr>
            <a:r>
              <a:rPr lang="ru-RU" sz="2800" b="1" i="0" dirty="0" smtClean="0">
                <a:solidFill>
                  <a:srgbClr val="333333"/>
                </a:solidFill>
                <a:effectLst/>
                <a:latin typeface="Verdana"/>
              </a:rPr>
              <a:t>Далеко несётся трель-</a:t>
            </a:r>
          </a:p>
          <a:p>
            <a:pPr marL="0" indent="0">
              <a:buNone/>
            </a:pPr>
            <a:r>
              <a:rPr lang="ru-RU" sz="2800" b="1" i="0" dirty="0" smtClean="0">
                <a:solidFill>
                  <a:srgbClr val="333333"/>
                </a:solidFill>
                <a:effectLst/>
                <a:latin typeface="Verdana"/>
              </a:rPr>
              <a:t>Сверлит стену носом 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Verdana"/>
              </a:rPr>
              <a:t/>
            </a:r>
            <a:br>
              <a:rPr lang="ru-RU" sz="2800" b="0" i="0" dirty="0" smtClean="0">
                <a:solidFill>
                  <a:srgbClr val="333333"/>
                </a:solidFill>
                <a:effectLst/>
                <a:latin typeface="Verdana"/>
              </a:rPr>
            </a:br>
            <a:endParaRPr lang="ru-RU" sz="2800" b="1" dirty="0"/>
          </a:p>
        </p:txBody>
      </p:sp>
      <p:pic>
        <p:nvPicPr>
          <p:cNvPr id="6147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66195"/>
            <a:ext cx="2097510" cy="26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91558"/>
              </p:ext>
            </p:extLst>
          </p:nvPr>
        </p:nvGraphicFramePr>
        <p:xfrm>
          <a:off x="5160638" y="569666"/>
          <a:ext cx="3431235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247"/>
                <a:gridCol w="686247"/>
                <a:gridCol w="686247"/>
                <a:gridCol w="686247"/>
                <a:gridCol w="686247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10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96531"/>
            <a:ext cx="6767760" cy="18080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i="0" dirty="0" smtClean="0">
                <a:solidFill>
                  <a:srgbClr val="333333"/>
                </a:solidFill>
                <a:effectLst/>
                <a:latin typeface="Verdana"/>
              </a:rPr>
              <a:t>Инструмент в руках умелых</a:t>
            </a:r>
          </a:p>
          <a:p>
            <a:pPr marL="0" indent="0">
              <a:buNone/>
            </a:pPr>
            <a:r>
              <a:rPr lang="ru-RU" sz="2800" b="1" i="0" dirty="0" smtClean="0">
                <a:solidFill>
                  <a:srgbClr val="333333"/>
                </a:solidFill>
                <a:effectLst/>
                <a:latin typeface="Verdana"/>
              </a:rPr>
              <a:t>Сто отверстий за день сделал.</a:t>
            </a:r>
          </a:p>
          <a:p>
            <a:pPr marL="0" indent="0">
              <a:buNone/>
            </a:pPr>
            <a:r>
              <a:rPr lang="ru-RU" sz="2800" b="1" i="0" dirty="0" smtClean="0">
                <a:solidFill>
                  <a:srgbClr val="333333"/>
                </a:solidFill>
                <a:effectLst/>
                <a:latin typeface="Verdana"/>
              </a:rPr>
              <a:t>Далеко несётся трель-</a:t>
            </a:r>
          </a:p>
          <a:p>
            <a:pPr marL="0" indent="0">
              <a:buNone/>
            </a:pPr>
            <a:r>
              <a:rPr lang="ru-RU" sz="2800" b="1" i="0" dirty="0" smtClean="0">
                <a:solidFill>
                  <a:srgbClr val="333333"/>
                </a:solidFill>
                <a:effectLst/>
                <a:latin typeface="Verdana"/>
              </a:rPr>
              <a:t>Сверлит стену носом 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Verdana"/>
              </a:rPr>
              <a:t/>
            </a:r>
            <a:br>
              <a:rPr lang="ru-RU" sz="2800" b="0" i="0" dirty="0" smtClean="0">
                <a:solidFill>
                  <a:srgbClr val="333333"/>
                </a:solidFill>
                <a:effectLst/>
                <a:latin typeface="Verdana"/>
              </a:rPr>
            </a:br>
            <a:endParaRPr lang="ru-RU" sz="2800" b="1" dirty="0"/>
          </a:p>
        </p:txBody>
      </p:sp>
      <p:pic>
        <p:nvPicPr>
          <p:cNvPr id="6147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66195"/>
            <a:ext cx="2097510" cy="26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59979"/>
              </p:ext>
            </p:extLst>
          </p:nvPr>
        </p:nvGraphicFramePr>
        <p:xfrm>
          <a:off x="5160638" y="569666"/>
          <a:ext cx="3431235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247"/>
                <a:gridCol w="686247"/>
                <a:gridCol w="686247"/>
                <a:gridCol w="686247"/>
                <a:gridCol w="686247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р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10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Дрель HAMMER DRL 400C PREMIUM - купить, цена, отзывы, видео, инструкция и  запчасти в интернет-магазине 220 Воль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40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ulia\OneDrive\Документы\видео для сайта\Удивительные камни (1)\1416693247_el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75" y="494517"/>
            <a:ext cx="4974890" cy="6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720" y="2636912"/>
            <a:ext cx="770485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МОЛОДЦЫ!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302"/>
            <a:ext cx="9144000" cy="690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560" y="5232652"/>
            <a:ext cx="3923928" cy="1457077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Arial"/>
              </a:rPr>
              <a:t>Она под Новый год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Arial"/>
              </a:rPr>
              <a:t> В гости к нам придёт! Стройная, пушистая,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Arial"/>
              </a:rPr>
              <a:t>С огнями золотистыми.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26173"/>
              </p:ext>
            </p:extLst>
          </p:nvPr>
        </p:nvGraphicFramePr>
        <p:xfrm>
          <a:off x="20217" y="548680"/>
          <a:ext cx="3543672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1224"/>
                <a:gridCol w="1181224"/>
                <a:gridCol w="1181224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е</a:t>
                      </a:r>
                      <a:endParaRPr lang="ru-RU" sz="5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л</a:t>
                      </a:r>
                      <a:endParaRPr lang="ru-RU" sz="5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ь</a:t>
                      </a:r>
                      <a:endParaRPr lang="ru-RU" sz="5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210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09120"/>
            <a:ext cx="5436096" cy="23488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Кто зимой метет и злится, 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Дует, воет и кружится,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Стелет белую постель?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Это - снежная...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11936"/>
            <a:ext cx="12905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83453"/>
              </p:ext>
            </p:extLst>
          </p:nvPr>
        </p:nvGraphicFramePr>
        <p:xfrm>
          <a:off x="5004048" y="548680"/>
          <a:ext cx="3840090" cy="1023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15"/>
                <a:gridCol w="640015"/>
                <a:gridCol w="640015"/>
                <a:gridCol w="640015"/>
                <a:gridCol w="640015"/>
                <a:gridCol w="640015"/>
              </a:tblGrid>
              <a:tr h="1023888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2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09120"/>
            <a:ext cx="5436096" cy="23488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Кто зимой метет и злится, 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Дует, воет и кружится,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Стелет белую постель?</a:t>
            </a:r>
          </a:p>
          <a:p>
            <a:pPr marL="0" indent="0">
              <a:buNone/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Это - снежная...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11936"/>
            <a:ext cx="12905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18756"/>
              </p:ext>
            </p:extLst>
          </p:nvPr>
        </p:nvGraphicFramePr>
        <p:xfrm>
          <a:off x="4572000" y="476672"/>
          <a:ext cx="3840090" cy="1023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15"/>
                <a:gridCol w="640015"/>
                <a:gridCol w="640015"/>
                <a:gridCol w="640015"/>
                <a:gridCol w="640015"/>
                <a:gridCol w="640015"/>
              </a:tblGrid>
              <a:tr h="1023888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м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е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934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4784982"/>
            <a:ext cx="5410944" cy="190080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Сахаристая рубашка,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Сверху — яркая бумажка.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111111"/>
                </a:solidFill>
                <a:latin typeface="Montserrat"/>
              </a:rPr>
              <a:t>Ярких вкусов карусель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Что же это?</a:t>
            </a:r>
            <a:endParaRPr lang="ru-RU" dirty="0"/>
          </a:p>
        </p:txBody>
      </p:sp>
      <p:pic>
        <p:nvPicPr>
          <p:cNvPr id="2053" name="Picture 5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19" y="4710593"/>
            <a:ext cx="1597081" cy="2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87842"/>
              </p:ext>
            </p:extLst>
          </p:nvPr>
        </p:nvGraphicFramePr>
        <p:xfrm>
          <a:off x="611560" y="980728"/>
          <a:ext cx="4320480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3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4784982"/>
            <a:ext cx="5410944" cy="190080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Сахаристая рубашка,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Сверху — яркая бумажка.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111111"/>
                </a:solidFill>
                <a:latin typeface="Montserrat"/>
              </a:rPr>
              <a:t>Ярких вкусов карусель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111111"/>
                </a:solidFill>
                <a:effectLst/>
                <a:latin typeface="Montserrat"/>
              </a:rPr>
              <a:t>Что же это?</a:t>
            </a:r>
            <a:endParaRPr lang="ru-RU" dirty="0"/>
          </a:p>
        </p:txBody>
      </p:sp>
      <p:pic>
        <p:nvPicPr>
          <p:cNvPr id="2053" name="Picture 5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19" y="4710593"/>
            <a:ext cx="1597081" cy="2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88036"/>
              </p:ext>
            </p:extLst>
          </p:nvPr>
        </p:nvGraphicFramePr>
        <p:xfrm>
          <a:off x="611560" y="980728"/>
          <a:ext cx="4896544" cy="108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к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а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р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а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м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080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550" y="5102522"/>
            <a:ext cx="5842992" cy="17895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С виду он как рыжий мяч,</a:t>
            </a:r>
          </a:p>
          <a:p>
            <a:pPr marL="0" indent="0">
              <a:buNone/>
            </a:pPr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 Только вот не мчится вскачь.</a:t>
            </a:r>
          </a:p>
          <a:p>
            <a:pPr marL="0" indent="0">
              <a:buNone/>
            </a:pPr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 В нём полезный витамин —</a:t>
            </a:r>
          </a:p>
          <a:p>
            <a:pPr marL="0" indent="0">
              <a:buNone/>
            </a:pPr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 Это спелый... </a:t>
            </a:r>
            <a:endParaRPr lang="ru-RU" sz="2400" dirty="0"/>
          </a:p>
        </p:txBody>
      </p:sp>
      <p:pic>
        <p:nvPicPr>
          <p:cNvPr id="3075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47" y="4482405"/>
            <a:ext cx="1877631" cy="24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85499"/>
              </p:ext>
            </p:extLst>
          </p:nvPr>
        </p:nvGraphicFramePr>
        <p:xfrm>
          <a:off x="611560" y="980728"/>
          <a:ext cx="4896544" cy="108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1080120"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8" y="8263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Загадка 4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1" y="246298"/>
            <a:ext cx="9094534" cy="606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550" y="5102522"/>
            <a:ext cx="5842992" cy="17895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С виду он как рыжий мяч,</a:t>
            </a:r>
          </a:p>
          <a:p>
            <a:pPr marL="0" indent="0">
              <a:buNone/>
            </a:pPr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 Только вот не мчится вскачь.</a:t>
            </a:r>
          </a:p>
          <a:p>
            <a:pPr marL="0" indent="0">
              <a:buNone/>
            </a:pPr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 В нём полезный витамин —</a:t>
            </a:r>
          </a:p>
          <a:p>
            <a:pPr marL="0" indent="0">
              <a:buNone/>
            </a:pPr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 Это спелый... </a:t>
            </a:r>
            <a:endParaRPr lang="ru-RU" sz="2400" dirty="0"/>
          </a:p>
        </p:txBody>
      </p:sp>
      <p:pic>
        <p:nvPicPr>
          <p:cNvPr id="3075" name="Picture 3" descr="C:\Users\iulia\OneDrive\Документы\видео для сайта\Удивительные камни (1)\1416693247_el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47" y="4482405"/>
            <a:ext cx="1877631" cy="24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09853"/>
              </p:ext>
            </p:extLst>
          </p:nvPr>
        </p:nvGraphicFramePr>
        <p:xfrm>
          <a:off x="611560" y="980728"/>
          <a:ext cx="4896544" cy="108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а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с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и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н</a:t>
                      </a:r>
                      <a:endParaRPr lang="ru-RU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979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393</Words>
  <Application>Microsoft Office PowerPoint</Application>
  <PresentationFormat>Экран (4:3)</PresentationFormat>
  <Paragraphs>142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Отгадай загадки,  в отгадках  у которых «растёт» ель.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iulia</dc:creator>
  <cp:lastModifiedBy>iulia</cp:lastModifiedBy>
  <cp:revision>13</cp:revision>
  <dcterms:created xsi:type="dcterms:W3CDTF">2021-11-28T06:31:17Z</dcterms:created>
  <dcterms:modified xsi:type="dcterms:W3CDTF">2021-11-28T09:04:49Z</dcterms:modified>
</cp:coreProperties>
</file>