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C122-239E-48D4-93B7-6B81738F99D2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F22E-F7C5-404F-A4DD-A8896FD33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8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C122-239E-48D4-93B7-6B81738F99D2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F22E-F7C5-404F-A4DD-A8896FD33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4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C122-239E-48D4-93B7-6B81738F99D2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F22E-F7C5-404F-A4DD-A8896FD33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9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C122-239E-48D4-93B7-6B81738F99D2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F22E-F7C5-404F-A4DD-A8896FD33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66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C122-239E-48D4-93B7-6B81738F99D2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F22E-F7C5-404F-A4DD-A8896FD33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61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C122-239E-48D4-93B7-6B81738F99D2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F22E-F7C5-404F-A4DD-A8896FD33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07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C122-239E-48D4-93B7-6B81738F99D2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F22E-F7C5-404F-A4DD-A8896FD33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0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C122-239E-48D4-93B7-6B81738F99D2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F22E-F7C5-404F-A4DD-A8896FD33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83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C122-239E-48D4-93B7-6B81738F99D2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F22E-F7C5-404F-A4DD-A8896FD33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4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C122-239E-48D4-93B7-6B81738F99D2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F22E-F7C5-404F-A4DD-A8896FD33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81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C122-239E-48D4-93B7-6B81738F99D2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F22E-F7C5-404F-A4DD-A8896FD33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4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7C122-239E-48D4-93B7-6B81738F99D2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DF22E-F7C5-404F-A4DD-A8896FD33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27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3125" y="260648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Умножение двузначного числа на круглые десятки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3"/>
            <a:ext cx="7902951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1863955"/>
            <a:ext cx="3312368" cy="28007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34 х 10 =</a:t>
            </a:r>
          </a:p>
          <a:p>
            <a:r>
              <a:rPr lang="ru-RU" sz="4400" dirty="0" smtClean="0"/>
              <a:t>46 х 20 = </a:t>
            </a:r>
          </a:p>
          <a:p>
            <a:r>
              <a:rPr lang="ru-RU" sz="4400" dirty="0" smtClean="0"/>
              <a:t>32 х 30 =</a:t>
            </a:r>
          </a:p>
          <a:p>
            <a:r>
              <a:rPr lang="ru-RU" sz="4400" dirty="0" smtClean="0"/>
              <a:t>67 х 40 =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263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34 х 50 = 34 х 5 х 10 = 170 х 10 = 1700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34 х 60 = 34 х 6 х 10 = 204 х 10 = 2040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34 х 70 = 34 х 7 х 10 = 238 х 10 = 2380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34 х 80 = 34 х 8 х 10 = 272 х 10 = 2720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34 х 90 = 34 х 9 х 10 = 306 х 10 = 3060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4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4800" dirty="0" smtClean="0"/>
              <a:t>10 =  1 х 10 или 10 х 1</a:t>
            </a:r>
          </a:p>
          <a:p>
            <a:pPr marL="0" indent="0">
              <a:buNone/>
            </a:pPr>
            <a:r>
              <a:rPr lang="ru-RU" sz="4800" dirty="0" smtClean="0"/>
              <a:t>20  = 2 х 10  или 10 х 2</a:t>
            </a:r>
          </a:p>
          <a:p>
            <a:pPr marL="0" indent="0">
              <a:buNone/>
            </a:pPr>
            <a:r>
              <a:rPr lang="ru-RU" sz="4800" dirty="0" smtClean="0"/>
              <a:t>30  = 3 </a:t>
            </a:r>
            <a:r>
              <a:rPr lang="ru-RU" sz="4800" dirty="0"/>
              <a:t>х 10  или 10 х </a:t>
            </a:r>
            <a:r>
              <a:rPr lang="ru-RU" sz="4800" dirty="0" smtClean="0"/>
              <a:t>3</a:t>
            </a:r>
            <a:endParaRPr lang="ru-RU" sz="4800" dirty="0" smtClean="0"/>
          </a:p>
          <a:p>
            <a:pPr marL="0" indent="0">
              <a:buNone/>
            </a:pPr>
            <a:r>
              <a:rPr lang="ru-RU" sz="4800" dirty="0" smtClean="0"/>
              <a:t>40  = 4 </a:t>
            </a:r>
            <a:r>
              <a:rPr lang="ru-RU" sz="4800" dirty="0"/>
              <a:t>х 10  или 10 х 4</a:t>
            </a:r>
            <a:endParaRPr lang="ru-RU" sz="4800" dirty="0" smtClean="0"/>
          </a:p>
          <a:p>
            <a:pPr marL="0" indent="0">
              <a:buNone/>
            </a:pPr>
            <a:r>
              <a:rPr lang="ru-RU" sz="4800" dirty="0"/>
              <a:t>50 </a:t>
            </a:r>
            <a:r>
              <a:rPr lang="ru-RU" sz="4800" dirty="0" smtClean="0"/>
              <a:t> = 5 </a:t>
            </a:r>
            <a:r>
              <a:rPr lang="ru-RU" sz="4800" dirty="0"/>
              <a:t>х 10  или 10 х 5</a:t>
            </a:r>
            <a:endParaRPr lang="ru-RU" sz="4800" dirty="0" smtClean="0"/>
          </a:p>
          <a:p>
            <a:pPr marL="0" indent="0">
              <a:buNone/>
            </a:pPr>
            <a:r>
              <a:rPr lang="ru-RU" sz="4800" dirty="0"/>
              <a:t>60 </a:t>
            </a:r>
            <a:r>
              <a:rPr lang="ru-RU" sz="4800" dirty="0" smtClean="0"/>
              <a:t> = 6 </a:t>
            </a:r>
            <a:r>
              <a:rPr lang="ru-RU" sz="4800" dirty="0"/>
              <a:t>х 10  или 10 х 6</a:t>
            </a:r>
            <a:endParaRPr lang="ru-RU" sz="4800" dirty="0" smtClean="0"/>
          </a:p>
          <a:p>
            <a:pPr marL="0" indent="0">
              <a:buNone/>
            </a:pPr>
            <a:r>
              <a:rPr lang="ru-RU" sz="4800" dirty="0" smtClean="0"/>
              <a:t>70  = 7 </a:t>
            </a:r>
            <a:r>
              <a:rPr lang="ru-RU" sz="4800" dirty="0"/>
              <a:t>х 10  или 10 х 7</a:t>
            </a:r>
            <a:endParaRPr lang="ru-RU" sz="4800" dirty="0" smtClean="0"/>
          </a:p>
          <a:p>
            <a:pPr marL="0" indent="0">
              <a:buNone/>
            </a:pPr>
            <a:r>
              <a:rPr lang="ru-RU" sz="4800" dirty="0" smtClean="0"/>
              <a:t>80  = </a:t>
            </a:r>
            <a:r>
              <a:rPr lang="ru-RU" sz="4800" dirty="0"/>
              <a:t>8</a:t>
            </a:r>
            <a:r>
              <a:rPr lang="ru-RU" sz="4800" dirty="0" smtClean="0"/>
              <a:t> </a:t>
            </a:r>
            <a:r>
              <a:rPr lang="ru-RU" sz="4800" dirty="0"/>
              <a:t>х 10  или 10 х 8</a:t>
            </a:r>
            <a:endParaRPr lang="ru-RU" sz="4800" dirty="0" smtClean="0"/>
          </a:p>
          <a:p>
            <a:pPr marL="0" indent="0">
              <a:buNone/>
            </a:pPr>
            <a:r>
              <a:rPr lang="ru-RU" sz="4800" dirty="0" smtClean="0"/>
              <a:t>90  = 9 </a:t>
            </a:r>
            <a:r>
              <a:rPr lang="ru-RU" sz="4800" dirty="0"/>
              <a:t>х 10  или 10 х </a:t>
            </a:r>
            <a:r>
              <a:rPr lang="ru-RU" sz="4800" dirty="0" smtClean="0"/>
              <a:t>9</a:t>
            </a:r>
            <a:endParaRPr lang="ru-RU" sz="4800" dirty="0"/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0406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58" y="332656"/>
            <a:ext cx="8856984" cy="61926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34 х 10 =</a:t>
            </a:r>
          </a:p>
          <a:p>
            <a:pPr marL="0" indent="0">
              <a:buNone/>
            </a:pPr>
            <a:r>
              <a:rPr lang="ru-RU" dirty="0" smtClean="0"/>
              <a:t>34 + 34 + 34 + 34 + 34 + 34 + 34 + 34 + 34 + 34 =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34</a:t>
            </a:r>
            <a:r>
              <a:rPr lang="ru-RU" dirty="0" smtClean="0"/>
              <a:t> х 10 = </a:t>
            </a:r>
            <a:r>
              <a:rPr lang="ru-RU" dirty="0" smtClean="0">
                <a:solidFill>
                  <a:srgbClr val="FF0000"/>
                </a:solidFill>
              </a:rPr>
              <a:t>34</a:t>
            </a:r>
            <a:r>
              <a:rPr lang="ru-RU" dirty="0" smtClean="0"/>
              <a:t>0</a:t>
            </a:r>
          </a:p>
          <a:p>
            <a:pPr marL="0" indent="0">
              <a:buNone/>
            </a:pP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45 х 10 =  45+ 45 + 45 + 45 + 45 + 45 +45 +45 + 45 +45= 450</a:t>
            </a:r>
          </a:p>
          <a:p>
            <a:pPr marL="0" indent="0">
              <a:buNone/>
            </a:pPr>
            <a:r>
              <a:rPr lang="ru-RU" sz="3000" dirty="0" smtClean="0"/>
              <a:t>                          </a:t>
            </a:r>
            <a:r>
              <a:rPr lang="ru-RU" sz="2200" dirty="0" smtClean="0"/>
              <a:t>90     135     180      225      270      315      360      405     </a:t>
            </a:r>
          </a:p>
          <a:p>
            <a:pPr marL="0" indent="0">
              <a:buNone/>
            </a:pPr>
            <a:r>
              <a:rPr lang="ru-RU" dirty="0" smtClean="0"/>
              <a:t>67 х 10 = 670</a:t>
            </a:r>
          </a:p>
          <a:p>
            <a:pPr marL="0" indent="0">
              <a:buNone/>
            </a:pPr>
            <a:r>
              <a:rPr lang="ru-RU" dirty="0" smtClean="0"/>
              <a:t>93 х 10 = 930</a:t>
            </a:r>
          </a:p>
        </p:txBody>
      </p:sp>
      <p:sp>
        <p:nvSpPr>
          <p:cNvPr id="4" name="Арка 3"/>
          <p:cNvSpPr/>
          <p:nvPr/>
        </p:nvSpPr>
        <p:spPr>
          <a:xfrm rot="10800000">
            <a:off x="359532" y="1502556"/>
            <a:ext cx="684076" cy="10194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1774133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204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 flipV="1">
            <a:off x="1222581" y="1530500"/>
            <a:ext cx="834945" cy="7400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2581" y="1735917"/>
            <a:ext cx="834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102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 rot="10800000">
            <a:off x="2249742" y="1573986"/>
            <a:ext cx="792088" cy="4571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526" y="1731848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136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" name="Арка 9"/>
          <p:cNvSpPr/>
          <p:nvPr/>
        </p:nvSpPr>
        <p:spPr>
          <a:xfrm rot="10800000">
            <a:off x="3261965" y="1558632"/>
            <a:ext cx="792088" cy="4571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2687" y="1774133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170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Арка 11"/>
          <p:cNvSpPr/>
          <p:nvPr/>
        </p:nvSpPr>
        <p:spPr>
          <a:xfrm rot="10800000">
            <a:off x="4211960" y="1551320"/>
            <a:ext cx="792088" cy="4571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9532" y="174653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68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 rot="10800000">
            <a:off x="5201796" y="1525570"/>
            <a:ext cx="792088" cy="4571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01796" y="1747814"/>
            <a:ext cx="881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238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 rot="10800000">
            <a:off x="6192180" y="1558109"/>
            <a:ext cx="792088" cy="4571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92180" y="1774133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272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 rot="10800000">
            <a:off x="7139505" y="1558785"/>
            <a:ext cx="792088" cy="4571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47516" y="1774809"/>
            <a:ext cx="924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306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36415" y="965436"/>
            <a:ext cx="782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340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85288" y="332656"/>
            <a:ext cx="924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340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4" name="Выгнутая вверх стрелка 23"/>
          <p:cNvSpPr/>
          <p:nvPr/>
        </p:nvSpPr>
        <p:spPr>
          <a:xfrm>
            <a:off x="4529049" y="2996952"/>
            <a:ext cx="949995" cy="14401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6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2" grpId="0"/>
      <p:bldP spid="2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737320"/>
            <a:ext cx="8640960" cy="54999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34 х 20 =</a:t>
            </a:r>
          </a:p>
          <a:p>
            <a:pPr marL="0" indent="0">
              <a:buNone/>
            </a:pPr>
            <a:r>
              <a:rPr lang="ru-RU" dirty="0" smtClean="0"/>
              <a:t>34 + 34 + 34 + 34 + 34 + 34 + 34 + 34 + 34 + 34 </a:t>
            </a:r>
          </a:p>
          <a:p>
            <a:pPr marL="0" indent="0">
              <a:buNone/>
            </a:pPr>
            <a:r>
              <a:rPr lang="ru-RU" dirty="0" smtClean="0"/>
              <a:t>34 + 34 + 34 + 34 + 34 + 34 + 34 + 34 + 34 + 34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68 + 68+ 68 + 68 + 68 + 68 + 68 + 68 + 68 + 68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68 х 10 = 680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34 х 20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34 х 2 х 10  = 680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00B050"/>
                </a:solidFill>
              </a:rPr>
              <a:t>68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2492896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23528" y="1308202"/>
            <a:ext cx="50405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76109" y="1308202"/>
            <a:ext cx="50405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07704" y="1308202"/>
            <a:ext cx="50405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62234" y="1308202"/>
            <a:ext cx="50405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91880" y="1308202"/>
            <a:ext cx="50405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355976" y="1308202"/>
            <a:ext cx="50405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148064" y="1289049"/>
            <a:ext cx="50405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898538" y="1269896"/>
            <a:ext cx="50405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732240" y="1269896"/>
            <a:ext cx="50405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524328" y="1274301"/>
            <a:ext cx="50405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59732" y="116632"/>
            <a:ext cx="4242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800080"/>
                </a:solidFill>
              </a:rPr>
              <a:t>1 способ</a:t>
            </a:r>
            <a:endParaRPr lang="ru-RU" sz="3600" b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6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193" y="1052736"/>
            <a:ext cx="8856984" cy="61926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34 х 20 =</a:t>
            </a:r>
          </a:p>
          <a:p>
            <a:pPr marL="0" indent="0">
              <a:buNone/>
            </a:pPr>
            <a:r>
              <a:rPr lang="ru-RU" dirty="0" smtClean="0"/>
              <a:t>34 </a:t>
            </a:r>
            <a:r>
              <a:rPr lang="ru-RU" dirty="0" smtClean="0"/>
              <a:t>+ 34 + 34 + 34 + 34 + 34 + 34 + 34 + 34 + 34 = </a:t>
            </a:r>
            <a:r>
              <a:rPr lang="ru-RU" dirty="0" smtClean="0">
                <a:solidFill>
                  <a:srgbClr val="FF0000"/>
                </a:solidFill>
              </a:rPr>
              <a:t>340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</a:t>
            </a:r>
            <a:r>
              <a:rPr lang="ru-RU" sz="2000" dirty="0" smtClean="0">
                <a:solidFill>
                  <a:srgbClr val="0070C0"/>
                </a:solidFill>
              </a:rPr>
              <a:t>34 х 10</a:t>
            </a:r>
          </a:p>
          <a:p>
            <a:pPr marL="0" indent="0">
              <a:buNone/>
            </a:pPr>
            <a:r>
              <a:rPr lang="ru-RU" dirty="0" smtClean="0"/>
              <a:t>34 </a:t>
            </a:r>
            <a:r>
              <a:rPr lang="ru-RU" dirty="0" smtClean="0"/>
              <a:t>+ 34 + 34 + 34 + 34 + 34 + 34 + 34 + 34 + 34 = </a:t>
            </a:r>
            <a:r>
              <a:rPr lang="ru-RU" dirty="0" smtClean="0">
                <a:solidFill>
                  <a:srgbClr val="FF0000"/>
                </a:solidFill>
              </a:rPr>
              <a:t>340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</a:t>
            </a:r>
            <a:r>
              <a:rPr lang="ru-RU" sz="2000" dirty="0" smtClean="0">
                <a:solidFill>
                  <a:srgbClr val="0070C0"/>
                </a:solidFill>
              </a:rPr>
              <a:t>34 х 10</a:t>
            </a:r>
            <a:endParaRPr lang="ru-RU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/>
              <a:t>34 х 20</a:t>
            </a:r>
          </a:p>
          <a:p>
            <a:pPr marL="0" indent="0">
              <a:buNone/>
            </a:pPr>
            <a:r>
              <a:rPr lang="ru-RU" dirty="0" smtClean="0"/>
              <a:t>34 </a:t>
            </a:r>
            <a:r>
              <a:rPr lang="ru-RU" dirty="0" smtClean="0"/>
              <a:t>х 10  х 2 = 680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00B050"/>
                </a:solidFill>
              </a:rPr>
              <a:t>340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6436" y="1124744"/>
            <a:ext cx="924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680</a:t>
            </a:r>
            <a:endParaRPr lang="ru-RU" sz="2800" dirty="0">
              <a:solidFill>
                <a:srgbClr val="00206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8244408" y="357301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172400" y="364065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680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59732" y="116632"/>
            <a:ext cx="4242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800080"/>
                </a:solidFill>
              </a:rPr>
              <a:t>2</a:t>
            </a:r>
            <a:r>
              <a:rPr lang="ru-RU" sz="3600" b="1" dirty="0" smtClean="0">
                <a:solidFill>
                  <a:srgbClr val="800080"/>
                </a:solidFill>
              </a:rPr>
              <a:t> способ</a:t>
            </a:r>
            <a:endParaRPr lang="ru-RU" sz="3600" b="1" dirty="0">
              <a:solidFill>
                <a:srgbClr val="800080"/>
              </a:solidFill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5400000">
            <a:off x="3937949" y="-1504923"/>
            <a:ext cx="164624" cy="7584198"/>
          </a:xfrm>
          <a:prstGeom prst="rightBrace">
            <a:avLst>
              <a:gd name="adj1" fmla="val 0"/>
              <a:gd name="adj2" fmla="val 499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 rot="5400000">
            <a:off x="3939703" y="-219083"/>
            <a:ext cx="164624" cy="7584198"/>
          </a:xfrm>
          <a:prstGeom prst="rightBrace">
            <a:avLst>
              <a:gd name="adj1" fmla="val 0"/>
              <a:gd name="adj2" fmla="val 499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115616" y="50131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73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737320"/>
            <a:ext cx="8640960" cy="54999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34 х 30 =</a:t>
            </a:r>
          </a:p>
          <a:p>
            <a:pPr marL="0" indent="0">
              <a:buNone/>
            </a:pPr>
            <a:r>
              <a:rPr lang="ru-RU" dirty="0" smtClean="0"/>
              <a:t>34 + 34 + 34 + 34 + 34 + 34 + 34 + 34 + 34 + 34 </a:t>
            </a:r>
          </a:p>
          <a:p>
            <a:pPr marL="0" indent="0">
              <a:buNone/>
            </a:pPr>
            <a:r>
              <a:rPr lang="ru-RU" dirty="0" smtClean="0"/>
              <a:t>34 + 34 + 34 + 34 + 34 + 34 + 34 + 34 + 34 + 34</a:t>
            </a:r>
          </a:p>
          <a:p>
            <a:pPr marL="0" indent="0">
              <a:buNone/>
            </a:pPr>
            <a:r>
              <a:rPr lang="ru-RU" dirty="0" smtClean="0"/>
              <a:t>34 + 34 + 34 + 34 + 34 + 34 + 34 + 34 + 34 + 34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0070C0"/>
                </a:solidFill>
              </a:rPr>
              <a:t>102  +102 +102 + 102 +102  +102  +102  +102  +102 +102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102 х 10 = 1020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34 х 30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34 х 3 х 10  = 1020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00B050"/>
                </a:solidFill>
              </a:rPr>
              <a:t>102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2780928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23528" y="1182572"/>
            <a:ext cx="504056" cy="15983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76109" y="1182572"/>
            <a:ext cx="543563" cy="15983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89676" y="1104026"/>
            <a:ext cx="725711" cy="16769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699792" y="1196153"/>
            <a:ext cx="576064" cy="15847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20928" y="1182571"/>
            <a:ext cx="576064" cy="159835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281163" y="1182572"/>
            <a:ext cx="614873" cy="15983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122504" y="1182572"/>
            <a:ext cx="504056" cy="15983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832140" y="1182572"/>
            <a:ext cx="648072" cy="15983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660232" y="1182572"/>
            <a:ext cx="608989" cy="15983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452320" y="1199835"/>
            <a:ext cx="648072" cy="1563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59732" y="116632"/>
            <a:ext cx="4242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800080"/>
                </a:solidFill>
              </a:rPr>
              <a:t>1 способ</a:t>
            </a:r>
          </a:p>
        </p:txBody>
      </p:sp>
    </p:spTree>
    <p:extLst>
      <p:ext uri="{BB962C8B-B14F-4D97-AF65-F5344CB8AC3E}">
        <p14:creationId xmlns:p14="http://schemas.microsoft.com/office/powerpoint/2010/main" val="45223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193" y="1052736"/>
            <a:ext cx="8856984" cy="61926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34 х 30 =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34 + 34 + 34 + 34 + 34 + 34 + 34 + 34 + 34 + 34 = </a:t>
            </a:r>
            <a:r>
              <a:rPr lang="ru-RU" dirty="0" smtClean="0">
                <a:solidFill>
                  <a:srgbClr val="FF0000"/>
                </a:solidFill>
              </a:rPr>
              <a:t>340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34 + 34 + 34 + 34 + 34 + 34 + 34 + 34 + 34 + 34 = </a:t>
            </a:r>
            <a:r>
              <a:rPr lang="ru-RU" dirty="0" smtClean="0">
                <a:solidFill>
                  <a:srgbClr val="FF0000"/>
                </a:solidFill>
              </a:rPr>
              <a:t>340</a:t>
            </a:r>
          </a:p>
          <a:p>
            <a:pPr marL="0" indent="0">
              <a:buNone/>
            </a:pPr>
            <a:r>
              <a:rPr lang="ru-RU" dirty="0" smtClean="0"/>
              <a:t>34 + 34 + 34 + 34 + 34 + 34 + 34 + 34 + 34 + 34 = </a:t>
            </a:r>
            <a:r>
              <a:rPr lang="ru-RU" dirty="0" smtClean="0">
                <a:solidFill>
                  <a:srgbClr val="FF0000"/>
                </a:solidFill>
              </a:rPr>
              <a:t>340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34 х 10  х  3 = 1020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00B050"/>
                </a:solidFill>
              </a:rPr>
              <a:t>340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6436" y="1124744"/>
            <a:ext cx="924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1020</a:t>
            </a:r>
            <a:endParaRPr lang="ru-RU" sz="2800" dirty="0">
              <a:solidFill>
                <a:srgbClr val="00206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8244408" y="429309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884368" y="4293096"/>
            <a:ext cx="1151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1020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59732" y="116632"/>
            <a:ext cx="4242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800080"/>
                </a:solidFill>
              </a:rPr>
              <a:t>2 способ</a:t>
            </a:r>
          </a:p>
        </p:txBody>
      </p:sp>
    </p:spTree>
    <p:extLst>
      <p:ext uri="{BB962C8B-B14F-4D97-AF65-F5344CB8AC3E}">
        <p14:creationId xmlns:p14="http://schemas.microsoft.com/office/powerpoint/2010/main" val="200001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737320"/>
            <a:ext cx="8640960" cy="54999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34 х 40 =</a:t>
            </a:r>
          </a:p>
          <a:p>
            <a:pPr marL="0" indent="0">
              <a:buNone/>
            </a:pPr>
            <a:r>
              <a:rPr lang="ru-RU" sz="3000" dirty="0" smtClean="0"/>
              <a:t>34  + 34  + 34  + 34  + 34 + 34 + 34 + 34 + 34 + 34 </a:t>
            </a:r>
          </a:p>
          <a:p>
            <a:pPr marL="0" indent="0">
              <a:buNone/>
            </a:pPr>
            <a:r>
              <a:rPr lang="ru-RU" sz="3000" dirty="0" smtClean="0"/>
              <a:t>34  + 34  + 34  + 34  + 34 + 34 + 34 + 34 + 34 + 34</a:t>
            </a:r>
          </a:p>
          <a:p>
            <a:pPr marL="0" indent="0">
              <a:buNone/>
            </a:pPr>
            <a:r>
              <a:rPr lang="ru-RU" sz="3000" dirty="0" smtClean="0"/>
              <a:t>34  + 34  + 34  + 34  + 34 + 34 + 34 + 34 + 34 + 34</a:t>
            </a:r>
          </a:p>
          <a:p>
            <a:pPr marL="0" indent="0">
              <a:buNone/>
            </a:pPr>
            <a:r>
              <a:rPr lang="ru-RU" sz="3000" dirty="0" smtClean="0"/>
              <a:t>34  + 34  + 34  + 34  + 34 + 34 + 34 + 34 + 34 + 34</a:t>
            </a:r>
          </a:p>
          <a:p>
            <a:pPr marL="0" indent="0">
              <a:buNone/>
            </a:pPr>
            <a:endParaRPr lang="ru-RU" sz="2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rgbClr val="0070C0"/>
                </a:solidFill>
              </a:rPr>
              <a:t>136  +136  +136+ 136   +136  +136  +136 +136  +136 +136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136 х 10 = 1360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34 х 40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34 х 4 х 10  = 1360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00B050"/>
                </a:solidFill>
              </a:rPr>
              <a:t>136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3140968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23528" y="1182572"/>
            <a:ext cx="504056" cy="17423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76109" y="1182572"/>
            <a:ext cx="543563" cy="17423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870925" y="1080246"/>
            <a:ext cx="577614" cy="18446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605203" y="1210208"/>
            <a:ext cx="576064" cy="17147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419872" y="1182571"/>
            <a:ext cx="576064" cy="17423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175956" y="1182572"/>
            <a:ext cx="614873" cy="17423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870476" y="1182572"/>
            <a:ext cx="504056" cy="17423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525483" y="1182572"/>
            <a:ext cx="648072" cy="17423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255986" y="1168010"/>
            <a:ext cx="608989" cy="17569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29230" y="1151926"/>
            <a:ext cx="648072" cy="17730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59732" y="116632"/>
            <a:ext cx="4242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800080"/>
                </a:solidFill>
              </a:rPr>
              <a:t>1 способ</a:t>
            </a:r>
          </a:p>
        </p:txBody>
      </p:sp>
    </p:spTree>
    <p:extLst>
      <p:ext uri="{BB962C8B-B14F-4D97-AF65-F5344CB8AC3E}">
        <p14:creationId xmlns:p14="http://schemas.microsoft.com/office/powerpoint/2010/main" val="312407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1 способ:</a:t>
            </a:r>
          </a:p>
          <a:p>
            <a:pPr marL="0" indent="0">
              <a:buNone/>
            </a:pPr>
            <a:r>
              <a:rPr lang="ru-RU" dirty="0" smtClean="0"/>
              <a:t>34 х 20  = 34 х 2 х 10 = 68 х 10 = 680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2 х 10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2 способ:</a:t>
            </a:r>
          </a:p>
          <a:p>
            <a:pPr marL="0" indent="0">
              <a:buNone/>
            </a:pPr>
            <a:r>
              <a:rPr lang="ru-RU" dirty="0" smtClean="0"/>
              <a:t>34 х 20 = 34 х 10 х 2 = 340 х 2 = 680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10 х 2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547664" y="13407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547664" y="422108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7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756</Words>
  <Application>Microsoft Office PowerPoint</Application>
  <PresentationFormat>Экран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Умножение двузначного числа на круглые десятки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iulia</dc:creator>
  <cp:lastModifiedBy>iulia</cp:lastModifiedBy>
  <cp:revision>17</cp:revision>
  <dcterms:created xsi:type="dcterms:W3CDTF">2021-10-13T18:48:57Z</dcterms:created>
  <dcterms:modified xsi:type="dcterms:W3CDTF">2021-10-14T10:21:57Z</dcterms:modified>
</cp:coreProperties>
</file>