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3" r:id="rId5"/>
    <p:sldId id="266" r:id="rId6"/>
    <p:sldId id="267" r:id="rId7"/>
    <p:sldId id="265" r:id="rId8"/>
    <p:sldId id="262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2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7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92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7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3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94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0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76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4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1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57F2-D8EA-49D0-AA3A-DAE2CC3C09FD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CD1D-7A47-473F-9FCF-139B4EEA2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5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101560" y="0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404664"/>
            <a:ext cx="83529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Числовой ряд</a:t>
            </a:r>
          </a:p>
          <a:p>
            <a:endParaRPr lang="ru-RU" sz="4400" dirty="0" smtClean="0"/>
          </a:p>
          <a:p>
            <a:r>
              <a:rPr lang="ru-RU" sz="4400" dirty="0" smtClean="0"/>
              <a:t>*Следующее </a:t>
            </a:r>
            <a:r>
              <a:rPr lang="ru-RU" sz="4400" dirty="0" smtClean="0"/>
              <a:t>и предыдущее </a:t>
            </a:r>
            <a:r>
              <a:rPr lang="ru-RU" sz="4400" dirty="0" smtClean="0"/>
              <a:t>числа</a:t>
            </a:r>
          </a:p>
          <a:p>
            <a:r>
              <a:rPr lang="ru-RU" sz="4400" dirty="0" smtClean="0"/>
              <a:t> *Соседи числа</a:t>
            </a:r>
          </a:p>
          <a:p>
            <a:r>
              <a:rPr lang="ru-RU" sz="4400" dirty="0" smtClean="0"/>
              <a:t>*Сравнение чисел с помощью числового ряда</a:t>
            </a:r>
          </a:p>
          <a:p>
            <a:r>
              <a:rPr lang="ru-RU" sz="4400" dirty="0" smtClean="0"/>
              <a:t>* Сложение и вычитание с помощью числового ряда</a:t>
            </a:r>
          </a:p>
          <a:p>
            <a:pPr marL="571500" indent="-571500">
              <a:buFont typeface="Arial" charset="0"/>
              <a:buChar char="•"/>
            </a:pPr>
            <a:endParaRPr lang="ru-RU" sz="4400" dirty="0" smtClean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272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88566" y="419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04334"/>
              </p:ext>
            </p:extLst>
          </p:nvPr>
        </p:nvGraphicFramePr>
        <p:xfrm>
          <a:off x="467544" y="332656"/>
          <a:ext cx="2106234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46221"/>
              </p:ext>
            </p:extLst>
          </p:nvPr>
        </p:nvGraphicFramePr>
        <p:xfrm>
          <a:off x="467544" y="980728"/>
          <a:ext cx="2808312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78722"/>
              </p:ext>
            </p:extLst>
          </p:nvPr>
        </p:nvGraphicFramePr>
        <p:xfrm>
          <a:off x="467544" y="1628800"/>
          <a:ext cx="3510390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95356"/>
              </p:ext>
            </p:extLst>
          </p:nvPr>
        </p:nvGraphicFramePr>
        <p:xfrm>
          <a:off x="467544" y="2276872"/>
          <a:ext cx="4212468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37035"/>
              </p:ext>
            </p:extLst>
          </p:nvPr>
        </p:nvGraphicFramePr>
        <p:xfrm>
          <a:off x="467544" y="2924944"/>
          <a:ext cx="4914546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5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72027"/>
              </p:ext>
            </p:extLst>
          </p:nvPr>
        </p:nvGraphicFramePr>
        <p:xfrm>
          <a:off x="467544" y="3573016"/>
          <a:ext cx="5616624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50427"/>
              </p:ext>
            </p:extLst>
          </p:nvPr>
        </p:nvGraphicFramePr>
        <p:xfrm>
          <a:off x="467544" y="4221088"/>
          <a:ext cx="6318702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7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160461"/>
              </p:ext>
            </p:extLst>
          </p:nvPr>
        </p:nvGraphicFramePr>
        <p:xfrm>
          <a:off x="467544" y="4869160"/>
          <a:ext cx="7020780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8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27892"/>
              </p:ext>
            </p:extLst>
          </p:nvPr>
        </p:nvGraphicFramePr>
        <p:xfrm>
          <a:off x="467544" y="5517232"/>
          <a:ext cx="7722858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9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28370"/>
              </p:ext>
            </p:extLst>
          </p:nvPr>
        </p:nvGraphicFramePr>
        <p:xfrm>
          <a:off x="467544" y="6165304"/>
          <a:ext cx="8424936" cy="590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590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10</a:t>
                      </a:r>
                      <a:endParaRPr lang="ru-RU" sz="3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499992" y="47667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821"/>
                </a:solidFill>
              </a:rPr>
              <a:t>Как получается следующее число</a:t>
            </a:r>
            <a:endParaRPr lang="ru-RU" sz="3600" b="1" dirty="0">
              <a:solidFill>
                <a:srgbClr val="0048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4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101560" y="0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36608"/>
              </p:ext>
            </p:extLst>
          </p:nvPr>
        </p:nvGraphicFramePr>
        <p:xfrm>
          <a:off x="323524" y="692696"/>
          <a:ext cx="8424940" cy="554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  <a:gridCol w="842494"/>
              </a:tblGrid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78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5789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5</a:t>
                      </a:r>
                      <a:endParaRPr lang="ru-RU" sz="3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6</a:t>
                      </a:r>
                      <a:endParaRPr lang="ru-RU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7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8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9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10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831502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Числовой ряд</a:t>
            </a:r>
            <a:endParaRPr lang="ru-RU" sz="44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755576" y="6309320"/>
            <a:ext cx="5688632" cy="288032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88566" y="-16881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37" y="227687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1  </a:t>
            </a:r>
            <a:r>
              <a:rPr lang="ru-RU" sz="7200" dirty="0" smtClean="0">
                <a:solidFill>
                  <a:srgbClr val="0070C0"/>
                </a:solidFill>
              </a:rPr>
              <a:t>2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3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70C0"/>
                </a:solidFill>
              </a:rPr>
              <a:t>4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5</a:t>
            </a:r>
            <a:r>
              <a:rPr lang="ru-RU" sz="7200" dirty="0" smtClean="0"/>
              <a:t>  6  </a:t>
            </a:r>
            <a:r>
              <a:rPr lang="ru-RU" sz="7200" dirty="0" smtClean="0">
                <a:solidFill>
                  <a:srgbClr val="0070C0"/>
                </a:solidFill>
              </a:rPr>
              <a:t>7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8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B050"/>
                </a:solidFill>
              </a:rPr>
              <a:t>9</a:t>
            </a:r>
            <a:r>
              <a:rPr lang="ru-RU" sz="7200" dirty="0" smtClean="0"/>
              <a:t> 10</a:t>
            </a:r>
            <a:endParaRPr lang="ru-RU" sz="7200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974790" y="2217808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42554"/>
            <a:ext cx="81121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67087"/>
            <a:ext cx="81121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1202" y="15864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97301" y="15864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33690" y="15995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93230" y="332656"/>
            <a:ext cx="5607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Следующее число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4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88566" y="0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37" y="194093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1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2</a:t>
            </a:r>
            <a:r>
              <a:rPr lang="ru-RU" sz="7200" dirty="0" smtClean="0"/>
              <a:t>  3  </a:t>
            </a:r>
            <a:r>
              <a:rPr lang="ru-RU" sz="7200" dirty="0" smtClean="0">
                <a:solidFill>
                  <a:srgbClr val="00B050"/>
                </a:solidFill>
              </a:rPr>
              <a:t>4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5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B050"/>
                </a:solidFill>
              </a:rPr>
              <a:t>6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7</a:t>
            </a:r>
            <a:r>
              <a:rPr lang="ru-RU" sz="7200" dirty="0" smtClean="0"/>
              <a:t>  8  </a:t>
            </a:r>
            <a:r>
              <a:rPr lang="ru-RU" sz="7200" dirty="0" smtClean="0">
                <a:solidFill>
                  <a:srgbClr val="00B050"/>
                </a:solidFill>
              </a:rPr>
              <a:t>9</a:t>
            </a: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FF0000"/>
                </a:solidFill>
              </a:rPr>
              <a:t>10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10800000">
            <a:off x="3039841" y="3033249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rot="10800000">
            <a:off x="357350" y="3078631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0800000">
            <a:off x="4832698" y="3033250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10800000">
            <a:off x="7452320" y="3141263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401" y="37170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29388" y="37170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69997" y="36841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596336" y="37170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476672"/>
            <a:ext cx="63727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Предыдущее число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140506" y="-24980"/>
            <a:ext cx="928450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37" y="220486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1  </a:t>
            </a:r>
            <a:r>
              <a:rPr lang="ru-RU" sz="7200" dirty="0" smtClean="0">
                <a:solidFill>
                  <a:srgbClr val="00B050"/>
                </a:solidFill>
              </a:rPr>
              <a:t>2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3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B050"/>
                </a:solidFill>
              </a:rPr>
              <a:t>4</a:t>
            </a:r>
            <a:r>
              <a:rPr lang="ru-RU" sz="7200" dirty="0" smtClean="0"/>
              <a:t>  5  6  </a:t>
            </a:r>
            <a:r>
              <a:rPr lang="ru-RU" sz="7200" dirty="0" smtClean="0">
                <a:solidFill>
                  <a:srgbClr val="00B050"/>
                </a:solidFill>
              </a:rPr>
              <a:t>7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FF0000"/>
                </a:solidFill>
              </a:rPr>
              <a:t>8</a:t>
            </a:r>
            <a:r>
              <a:rPr lang="ru-RU" sz="7200" dirty="0" smtClean="0"/>
              <a:t>  </a:t>
            </a:r>
            <a:r>
              <a:rPr lang="ru-RU" sz="7200" dirty="0" smtClean="0">
                <a:solidFill>
                  <a:srgbClr val="00B050"/>
                </a:solidFill>
              </a:rPr>
              <a:t>9</a:t>
            </a:r>
            <a:r>
              <a:rPr lang="ru-RU" sz="7200" dirty="0" smtClean="0"/>
              <a:t> 10</a:t>
            </a:r>
            <a:endParaRPr lang="ru-RU" sz="7200" dirty="0"/>
          </a:p>
        </p:txBody>
      </p:sp>
      <p:sp>
        <p:nvSpPr>
          <p:cNvPr id="3" name="Овал 2"/>
          <p:cNvSpPr/>
          <p:nvPr/>
        </p:nvSpPr>
        <p:spPr>
          <a:xfrm>
            <a:off x="5292080" y="2099880"/>
            <a:ext cx="2520280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70015"/>
            <a:ext cx="2547937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332656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Соседи числа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88566" y="-16004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1772816"/>
            <a:ext cx="74398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/>
              <a:t>1  2  3  4  </a:t>
            </a:r>
            <a:r>
              <a:rPr lang="ru-RU" sz="6000" dirty="0">
                <a:solidFill>
                  <a:srgbClr val="FF0000"/>
                </a:solidFill>
              </a:rPr>
              <a:t>5</a:t>
            </a:r>
            <a:r>
              <a:rPr lang="ru-RU" sz="6000" dirty="0"/>
              <a:t>  6  7  8  9 10</a:t>
            </a:r>
            <a:endParaRPr lang="ru-RU" sz="6000" dirty="0"/>
          </a:p>
        </p:txBody>
      </p:sp>
      <p:sp>
        <p:nvSpPr>
          <p:cNvPr id="4" name="Правая круглая скобка 3"/>
          <p:cNvSpPr/>
          <p:nvPr/>
        </p:nvSpPr>
        <p:spPr>
          <a:xfrm rot="5400000">
            <a:off x="2195736" y="1708359"/>
            <a:ext cx="288032" cy="244827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круглая скобка 6"/>
          <p:cNvSpPr/>
          <p:nvPr/>
        </p:nvSpPr>
        <p:spPr>
          <a:xfrm rot="5400000">
            <a:off x="6336196" y="1240307"/>
            <a:ext cx="288032" cy="338437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616" y="342900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меньше</a:t>
            </a:r>
            <a:endParaRPr lang="ru-RU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3428999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больше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7" y="404664"/>
            <a:ext cx="7583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Сравниваем числа по числовому ряду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140506" y="-24980"/>
            <a:ext cx="923256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37" y="1340768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1  2  3  4  5  6  7  8  9 10</a:t>
            </a:r>
            <a:endParaRPr lang="ru-RU" sz="7200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109118" y="1374132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632" y="1320103"/>
            <a:ext cx="81121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32319"/>
            <a:ext cx="81121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1202" y="87065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89532" y="85843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7" y="86632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+1</a:t>
            </a:r>
            <a:endParaRPr lang="ru-RU" sz="2400" b="1" dirty="0"/>
          </a:p>
        </p:txBody>
      </p:sp>
      <p:sp>
        <p:nvSpPr>
          <p:cNvPr id="12" name="Выгнутая вверх стрелка 11"/>
          <p:cNvSpPr/>
          <p:nvPr/>
        </p:nvSpPr>
        <p:spPr>
          <a:xfrm rot="10800000">
            <a:off x="3203848" y="4833920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 rot="10800000">
            <a:off x="2380470" y="4825028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 rot="10800000">
            <a:off x="3995936" y="4853043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10800000">
            <a:off x="4788024" y="4862334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5576" y="52374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41108" y="52257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61853" y="52257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25085" y="52292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-1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716" y="3933056"/>
            <a:ext cx="85623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1  2  3  4  5  6  7  8  9 10</a:t>
            </a:r>
            <a:endParaRPr lang="ru-RU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1593230" y="5877272"/>
            <a:ext cx="3583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7 – 4 = 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9118" y="2541097"/>
            <a:ext cx="4119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2 + 3 = 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09" y="255825"/>
            <a:ext cx="8784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Решение примеров с помощью числового ряда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" b="1895"/>
          <a:stretch/>
        </p:blipFill>
        <p:spPr bwMode="auto">
          <a:xfrm>
            <a:off x="-140506" y="-24980"/>
            <a:ext cx="928450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041386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1  2  3  4  5  6  7  8  9 10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241715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Назови все числа больше 6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соседей числа 8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 число предыдущее числу 10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последующее числу 4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число, которое на 1 больше 3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число на 1 меньше 7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числа от 4 до 9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числа не больше 3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числа меньше 3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Назови числа больше 3, но меньше 6.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К 5 прибавь 4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От 8 отними 5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33265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Тренировка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66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221</TotalTime>
  <Words>244</Words>
  <Application>Microsoft Office PowerPoint</Application>
  <PresentationFormat>Экран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iulia</dc:creator>
  <cp:lastModifiedBy>iulia</cp:lastModifiedBy>
  <cp:revision>20</cp:revision>
  <dcterms:created xsi:type="dcterms:W3CDTF">2020-09-13T18:35:03Z</dcterms:created>
  <dcterms:modified xsi:type="dcterms:W3CDTF">2020-09-14T21:19:23Z</dcterms:modified>
</cp:coreProperties>
</file>