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DF0-1D88-43DC-8EDD-B9D812FEAD24}" type="datetimeFigureOut">
              <a:rPr lang="ru-RU" smtClean="0"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7483-80D6-4E49-BC7C-18F56BA96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0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DF0-1D88-43DC-8EDD-B9D812FEAD24}" type="datetimeFigureOut">
              <a:rPr lang="ru-RU" smtClean="0"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7483-80D6-4E49-BC7C-18F56BA96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6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DF0-1D88-43DC-8EDD-B9D812FEAD24}" type="datetimeFigureOut">
              <a:rPr lang="ru-RU" smtClean="0"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7483-80D6-4E49-BC7C-18F56BA96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9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3033-71DE-474C-B81B-73177EDC5F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43B0-616B-48D3-BCD2-EB1F4B963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47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AD2EC-5D47-4DAC-8B5C-5EB11C0A2A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998-AAA7-4928-BFB6-F1D746C734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85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4DDF-8D4A-4A99-B7D9-0EA23C3DBD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F0B1-21A6-4FBA-9863-60A3A84CD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3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3A1B-3AA0-4C80-8E21-4997E936C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F73C-E582-4CE8-AF9D-52FE44412F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84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2C28E-79CA-4361-ABD7-8CD0E09B68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C2D8-84C2-4B19-A32C-B4D7DE985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3891-76ED-4E59-88D4-D9CD8ED88B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0A34-6347-468C-888B-40E3014111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92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3594-34CC-4CA0-876A-D4E1B4A293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0CAC-48B4-4EA6-9D6F-0C93F0C3E0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4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082B-5361-4B94-9CDA-A68D487AFD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8499-B545-4F82-B90C-CA02CB35B3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3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DF0-1D88-43DC-8EDD-B9D812FEAD24}" type="datetimeFigureOut">
              <a:rPr lang="ru-RU" smtClean="0"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7483-80D6-4E49-BC7C-18F56BA96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35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0298-8A1D-406B-B557-FE45ED200F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188B-9D40-4945-BA1D-89AA8DD9D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38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365F-4E4C-4B6C-9377-39A262199E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29DE-A170-47A6-80BA-B46FED80A0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78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52E1-826A-43C2-8B6B-914F2CD9C5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B916-056F-4C8A-B751-2D1F808D99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DF0-1D88-43DC-8EDD-B9D812FEAD24}" type="datetimeFigureOut">
              <a:rPr lang="ru-RU" smtClean="0"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7483-80D6-4E49-BC7C-18F56BA96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9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DF0-1D88-43DC-8EDD-B9D812FEAD24}" type="datetimeFigureOut">
              <a:rPr lang="ru-RU" smtClean="0"/>
              <a:t>22.07.2018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7483-80D6-4E49-BC7C-18F56BA96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DF0-1D88-43DC-8EDD-B9D812FEAD24}" type="datetimeFigureOut">
              <a:rPr lang="ru-RU" smtClean="0"/>
              <a:t>22.07.2018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7483-80D6-4E49-BC7C-18F56BA96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1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DF0-1D88-43DC-8EDD-B9D812FEAD24}" type="datetimeFigureOut">
              <a:rPr lang="ru-RU" smtClean="0"/>
              <a:t>22.07.2018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7483-80D6-4E49-BC7C-18F56BA96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9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DF0-1D88-43DC-8EDD-B9D812FEAD24}" type="datetimeFigureOut">
              <a:rPr lang="ru-RU" smtClean="0"/>
              <a:t>22.07.2018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7483-80D6-4E49-BC7C-18F56BA96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DF0-1D88-43DC-8EDD-B9D812FEAD24}" type="datetimeFigureOut">
              <a:rPr lang="ru-RU" smtClean="0"/>
              <a:t>22.07.2018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7483-80D6-4E49-BC7C-18F56BA96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6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DF0-1D88-43DC-8EDD-B9D812FEAD24}" type="datetimeFigureOut">
              <a:rPr lang="ru-RU" smtClean="0"/>
              <a:t>22.07.2018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7483-80D6-4E49-BC7C-18F56BA96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26DF0-1D88-43DC-8EDD-B9D812FEAD24}" type="datetimeFigureOut">
              <a:rPr lang="ru-RU" smtClean="0"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7483-80D6-4E49-BC7C-18F56BA96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5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61860A-92FD-4F25-8D50-58B02CF04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AFB2B0-5CDE-45E9-85BF-B2003E264C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8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3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9620" y="62068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620" y="620687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Можно ли вставить на месте пропусков одинаковые числа, чтобы решение было верным?</a:t>
            </a:r>
          </a:p>
          <a:p>
            <a:r>
              <a:rPr lang="ru-RU" sz="3200" dirty="0" smtClean="0"/>
              <a:t>Найди «ловушки» (нельзя решить)</a:t>
            </a:r>
          </a:p>
          <a:p>
            <a:r>
              <a:rPr lang="ru-RU" sz="3200" dirty="0" smtClean="0"/>
              <a:t>Где возможны несколько вариантов решения?</a:t>
            </a:r>
          </a:p>
          <a:p>
            <a:r>
              <a:rPr lang="ru-RU" sz="3200" dirty="0" smtClean="0"/>
              <a:t>1 + … + … = 10      5 - … - … = 1          1 + … + … = 6 </a:t>
            </a:r>
          </a:p>
          <a:p>
            <a:r>
              <a:rPr lang="ru-RU" sz="3200" dirty="0" smtClean="0"/>
              <a:t>2 + … + … = </a:t>
            </a:r>
            <a:r>
              <a:rPr lang="ru-RU" sz="3200" smtClean="0"/>
              <a:t>6        7</a:t>
            </a:r>
            <a:r>
              <a:rPr lang="ru-RU" sz="3200">
                <a:solidFill>
                  <a:prstClr val="black"/>
                </a:solidFill>
              </a:rPr>
              <a:t> - … - … = </a:t>
            </a:r>
            <a:r>
              <a:rPr lang="ru-RU" sz="3200">
                <a:solidFill>
                  <a:prstClr val="black"/>
                </a:solidFill>
              </a:rPr>
              <a:t>1 </a:t>
            </a:r>
            <a:r>
              <a:rPr lang="ru-RU" sz="3200" smtClean="0">
                <a:solidFill>
                  <a:prstClr val="black"/>
                </a:solidFill>
              </a:rPr>
              <a:t>          8 - … + … = 8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37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9620" y="620687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Урок </a:t>
            </a:r>
            <a:r>
              <a:rPr lang="ru-RU" sz="2400" dirty="0" smtClean="0">
                <a:solidFill>
                  <a:prstClr val="black"/>
                </a:solidFill>
              </a:rPr>
              <a:t>15. </a:t>
            </a:r>
            <a:r>
              <a:rPr lang="ru-RU" sz="2400" dirty="0">
                <a:solidFill>
                  <a:prstClr val="black"/>
                </a:solidFill>
              </a:rPr>
              <a:t>Таблица + </a:t>
            </a:r>
            <a:r>
              <a:rPr lang="ru-RU" sz="2400" dirty="0" smtClean="0">
                <a:solidFill>
                  <a:prstClr val="black"/>
                </a:solidFill>
              </a:rPr>
              <a:t>9, -9 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3200" dirty="0">
                <a:solidFill>
                  <a:prstClr val="black"/>
                </a:solidFill>
              </a:rPr>
              <a:t>Повтори </a:t>
            </a:r>
            <a:r>
              <a:rPr lang="ru-RU" sz="3200" dirty="0">
                <a:solidFill>
                  <a:prstClr val="black"/>
                </a:solidFill>
              </a:rPr>
              <a:t>состав числа </a:t>
            </a:r>
            <a:r>
              <a:rPr lang="ru-RU" sz="3200" dirty="0" smtClean="0">
                <a:solidFill>
                  <a:prstClr val="black"/>
                </a:solidFill>
              </a:rPr>
              <a:t>9</a:t>
            </a:r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>
                <a:solidFill>
                  <a:prstClr val="black"/>
                </a:solidFill>
              </a:rPr>
              <a:t>                                     </a:t>
            </a:r>
          </a:p>
          <a:p>
            <a:endParaRPr lang="ru-RU" sz="3200" dirty="0">
              <a:solidFill>
                <a:prstClr val="black"/>
              </a:solidFill>
            </a:endParaRPr>
          </a:p>
          <a:p>
            <a:endParaRPr lang="ru-RU" sz="3200" dirty="0">
              <a:solidFill>
                <a:prstClr val="black"/>
              </a:solidFill>
            </a:endParaRPr>
          </a:p>
          <a:p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417016"/>
              </p:ext>
            </p:extLst>
          </p:nvPr>
        </p:nvGraphicFramePr>
        <p:xfrm>
          <a:off x="3275856" y="2582682"/>
          <a:ext cx="280831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5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3275856" y="1556792"/>
            <a:ext cx="2808312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84482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prstClr val="black"/>
                </a:solidFill>
              </a:rPr>
              <a:t>9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1956" y="2675821"/>
            <a:ext cx="1008112" cy="6811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81" y="3535362"/>
            <a:ext cx="10302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11" y="4509120"/>
            <a:ext cx="10302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10" y="5445224"/>
            <a:ext cx="10302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-3149159" y="1401217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0209" y="1753897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1378099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374" y="1747225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9572" y="1753897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1389658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1852" y="1378099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5" y="1728537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1378099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3348880" y="1196752"/>
            <a:ext cx="1512168" cy="1063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1836712" y="1196752"/>
            <a:ext cx="864096" cy="1063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62" y="2460808"/>
            <a:ext cx="1610422" cy="83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14" y="3535362"/>
            <a:ext cx="1642470" cy="84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14" y="4587410"/>
            <a:ext cx="1642470" cy="74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62" y="5571003"/>
            <a:ext cx="1541382" cy="70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6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40" y="56900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9620" y="62068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620687"/>
            <a:ext cx="76328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какие части ещё можно разложить 9 ?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  2    + 2     + 2    + 2     + 1 =</a:t>
            </a:r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    3                     + 3                    + 3 =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4       +       4     +  1     =</a:t>
            </a:r>
            <a:endParaRPr lang="ru-RU" sz="32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44" y="3351358"/>
            <a:ext cx="1376701" cy="49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66" y="3351358"/>
            <a:ext cx="13779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5330"/>
            <a:ext cx="13779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99" y="1336851"/>
            <a:ext cx="3845714" cy="106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63" y="4748456"/>
            <a:ext cx="3239368" cy="9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Арка 4"/>
          <p:cNvSpPr/>
          <p:nvPr/>
        </p:nvSpPr>
        <p:spPr>
          <a:xfrm rot="10800000">
            <a:off x="1177699" y="3851421"/>
            <a:ext cx="1234061" cy="225651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09" y="3988377"/>
            <a:ext cx="12620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63" y="3964247"/>
            <a:ext cx="12620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88" y="5785788"/>
            <a:ext cx="936102" cy="1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76" y="5787651"/>
            <a:ext cx="93345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40" y="5777734"/>
            <a:ext cx="625765" cy="7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39" y="2492896"/>
            <a:ext cx="6223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87" y="2508136"/>
            <a:ext cx="6223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06" y="2517343"/>
            <a:ext cx="6223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18" y="2492895"/>
            <a:ext cx="6223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72" y="2477656"/>
            <a:ext cx="6223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5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9620" y="62068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620" y="620687"/>
            <a:ext cx="83108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Прибавляем 9 по частям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r>
              <a:rPr lang="ru-RU" sz="3200" dirty="0" smtClean="0"/>
              <a:t>1 + 4 + 5 =                1 + 2 + 2 + 2 + 2 + 1 =</a:t>
            </a:r>
          </a:p>
          <a:p>
            <a:r>
              <a:rPr lang="ru-RU" sz="3200" dirty="0" smtClean="0"/>
              <a:t>1 + 2 + 7 =                 1 + 3 + 3 + 3 =</a:t>
            </a:r>
          </a:p>
          <a:p>
            <a:r>
              <a:rPr lang="ru-RU" sz="3200" dirty="0" smtClean="0"/>
              <a:t>1 + 6 + 3 =                  1 + 4 + 4 + 1 =</a:t>
            </a:r>
          </a:p>
          <a:p>
            <a:r>
              <a:rPr lang="ru-RU" sz="3200" dirty="0" smtClean="0"/>
              <a:t>1 + 8 + 1 =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6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9620" y="62068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913074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Вычитаем 9 по частям</a:t>
            </a:r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r>
              <a:rPr lang="ru-RU" sz="3200" dirty="0" smtClean="0"/>
              <a:t>10 – 5 – 4 =         10 – 2 - 2 - 2 – 2 - 1 =</a:t>
            </a:r>
          </a:p>
          <a:p>
            <a:r>
              <a:rPr lang="ru-RU" sz="3200" dirty="0" smtClean="0"/>
              <a:t>10 – 3 – 6 =         10 – 3 – 3 - 3 =</a:t>
            </a:r>
          </a:p>
          <a:p>
            <a:r>
              <a:rPr lang="ru-RU" sz="3200" dirty="0" smtClean="0"/>
              <a:t>10 – 1 – 8 =         10 – 4 – 4 – 1=</a:t>
            </a:r>
          </a:p>
          <a:p>
            <a:r>
              <a:rPr lang="ru-RU" sz="3200" dirty="0" smtClean="0"/>
              <a:t>10 – 2 – 7 =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55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9620" y="62068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3149159" y="1401217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0209" y="1753897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1378099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1768609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9572" y="1753897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1389658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0666" y="1392900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2264" y="1392900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0666" y="1768691"/>
            <a:ext cx="238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3348880" y="1196752"/>
            <a:ext cx="1750292" cy="1063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1598588" y="1196752"/>
            <a:ext cx="864096" cy="1063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-1406209" y="1765456"/>
            <a:ext cx="227075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65456"/>
            <a:ext cx="26400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620" y="541553"/>
            <a:ext cx="80349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Повтори правила</a:t>
            </a:r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9 + 1 =                             1 + 9 =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10 – 1 =                          10 – 9 =</a:t>
            </a:r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8" y="1792287"/>
            <a:ext cx="26400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9620" y="62068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620687"/>
            <a:ext cx="7962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Составь таблицу и выучи её.</a:t>
            </a: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36292"/>
              </p:ext>
            </p:extLst>
          </p:nvPr>
        </p:nvGraphicFramePr>
        <p:xfrm>
          <a:off x="1530072" y="2266821"/>
          <a:ext cx="60960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9 + 1 =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 + 9 =</a:t>
                      </a:r>
                      <a:endParaRPr lang="ru-RU" sz="4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10 – 1 =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10 – 9 =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5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9620" y="62068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13074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Сравни примеры по столбикам, на сколько ответ в одном примере больше, чем в другом?</a:t>
            </a:r>
          </a:p>
          <a:p>
            <a:pPr algn="ctr"/>
            <a:endParaRPr lang="ru-RU" sz="3200" dirty="0"/>
          </a:p>
          <a:p>
            <a:r>
              <a:rPr lang="ru-RU" sz="3200" dirty="0" smtClean="0"/>
              <a:t>9 + 1 =                 9 + 1 =              1 + 9 =</a:t>
            </a:r>
          </a:p>
          <a:p>
            <a:r>
              <a:rPr lang="ru-RU" sz="3200" dirty="0" smtClean="0"/>
              <a:t>9 – 1 =                10 – 1 =             10 – 9 =</a:t>
            </a:r>
          </a:p>
          <a:p>
            <a:r>
              <a:rPr lang="ru-RU" sz="3200" dirty="0" smtClean="0"/>
              <a:t>На…                     на…                    на…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021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20" y="503621"/>
            <a:ext cx="8250988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9620" y="62068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76470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Вставь пропущенные числа</a:t>
            </a:r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1 + 2 + … = 10      1 + … + 7 = 10       … + 2 + 7 = 10</a:t>
            </a:r>
          </a:p>
          <a:p>
            <a:pPr lvl="0"/>
            <a:r>
              <a:rPr lang="ru-RU" sz="3200" dirty="0" smtClean="0"/>
              <a:t>1 +  3 + … = 10    </a:t>
            </a:r>
            <a:r>
              <a:rPr lang="ru-RU" sz="3200" dirty="0" smtClean="0">
                <a:solidFill>
                  <a:prstClr val="black"/>
                </a:solidFill>
              </a:rPr>
              <a:t>1 </a:t>
            </a:r>
            <a:r>
              <a:rPr lang="ru-RU" sz="3200" dirty="0">
                <a:solidFill>
                  <a:prstClr val="black"/>
                </a:solidFill>
              </a:rPr>
              <a:t>+ </a:t>
            </a:r>
            <a:r>
              <a:rPr lang="ru-RU" sz="3200" dirty="0" smtClean="0">
                <a:solidFill>
                  <a:prstClr val="black"/>
                </a:solidFill>
              </a:rPr>
              <a:t>…  </a:t>
            </a:r>
            <a:r>
              <a:rPr lang="ru-RU" sz="3200" dirty="0">
                <a:solidFill>
                  <a:prstClr val="black"/>
                </a:solidFill>
              </a:rPr>
              <a:t>+ 6 = </a:t>
            </a:r>
            <a:r>
              <a:rPr lang="ru-RU" sz="3200" dirty="0" smtClean="0">
                <a:solidFill>
                  <a:prstClr val="black"/>
                </a:solidFill>
              </a:rPr>
              <a:t>10      … </a:t>
            </a:r>
            <a:r>
              <a:rPr lang="ru-RU" sz="3200" dirty="0">
                <a:solidFill>
                  <a:prstClr val="black"/>
                </a:solidFill>
              </a:rPr>
              <a:t>+  3  + 6 = </a:t>
            </a:r>
            <a:r>
              <a:rPr lang="ru-RU" sz="3200" dirty="0" smtClean="0">
                <a:solidFill>
                  <a:prstClr val="black"/>
                </a:solidFill>
              </a:rPr>
              <a:t>10</a:t>
            </a:r>
          </a:p>
          <a:p>
            <a:pPr lvl="0"/>
            <a:r>
              <a:rPr lang="ru-RU" sz="3200" dirty="0" smtClean="0">
                <a:solidFill>
                  <a:prstClr val="black"/>
                </a:solidFill>
              </a:rPr>
              <a:t>1 + 4  + … = 10    1 </a:t>
            </a:r>
            <a:r>
              <a:rPr lang="ru-RU" sz="3200" dirty="0">
                <a:solidFill>
                  <a:prstClr val="black"/>
                </a:solidFill>
              </a:rPr>
              <a:t>+ </a:t>
            </a:r>
            <a:r>
              <a:rPr lang="ru-RU" sz="3200" dirty="0" smtClean="0">
                <a:solidFill>
                  <a:prstClr val="black"/>
                </a:solidFill>
              </a:rPr>
              <a:t>…  + 5 </a:t>
            </a:r>
            <a:r>
              <a:rPr lang="ru-RU" sz="3200" dirty="0">
                <a:solidFill>
                  <a:prstClr val="black"/>
                </a:solidFill>
              </a:rPr>
              <a:t>= </a:t>
            </a:r>
            <a:r>
              <a:rPr lang="ru-RU" sz="3200" dirty="0" smtClean="0">
                <a:solidFill>
                  <a:prstClr val="black"/>
                </a:solidFill>
              </a:rPr>
              <a:t>10       … </a:t>
            </a:r>
            <a:r>
              <a:rPr lang="ru-RU" sz="3200" dirty="0">
                <a:solidFill>
                  <a:prstClr val="black"/>
                </a:solidFill>
              </a:rPr>
              <a:t>+ 4  + </a:t>
            </a:r>
            <a:r>
              <a:rPr lang="ru-RU" sz="3200" dirty="0" smtClean="0">
                <a:solidFill>
                  <a:prstClr val="black"/>
                </a:solidFill>
              </a:rPr>
              <a:t>5 </a:t>
            </a:r>
            <a:r>
              <a:rPr lang="ru-RU" sz="3200" dirty="0">
                <a:solidFill>
                  <a:prstClr val="black"/>
                </a:solidFill>
              </a:rPr>
              <a:t>= 10</a:t>
            </a:r>
          </a:p>
          <a:p>
            <a:pPr lvl="0"/>
            <a:r>
              <a:rPr lang="ru-RU" sz="3200" dirty="0" smtClean="0">
                <a:solidFill>
                  <a:prstClr val="black"/>
                </a:solidFill>
              </a:rPr>
              <a:t>  </a:t>
            </a:r>
            <a:endParaRPr lang="ru-RU" sz="3200" dirty="0"/>
          </a:p>
          <a:p>
            <a:r>
              <a:rPr lang="ru-RU" sz="3200" dirty="0" smtClean="0"/>
              <a:t>10 - …  = 9             10 - … = 1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051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405</Words>
  <Application>Microsoft Office PowerPoint</Application>
  <PresentationFormat>Экран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iulia</dc:creator>
  <cp:lastModifiedBy>iulia</cp:lastModifiedBy>
  <cp:revision>6</cp:revision>
  <dcterms:created xsi:type="dcterms:W3CDTF">2018-07-22T07:40:56Z</dcterms:created>
  <dcterms:modified xsi:type="dcterms:W3CDTF">2018-07-22T08:41:00Z</dcterms:modified>
</cp:coreProperties>
</file>